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0" r:id="rId4"/>
    <p:sldId id="263" r:id="rId5"/>
    <p:sldId id="261" r:id="rId6"/>
    <p:sldId id="262" r:id="rId7"/>
    <p:sldId id="276" r:id="rId8"/>
    <p:sldId id="277" r:id="rId9"/>
    <p:sldId id="279" r:id="rId10"/>
    <p:sldId id="258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5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5122E-B755-FE97-916D-D52627B75B40}" v="3" dt="2025-04-07T18:54:44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4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0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72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6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8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4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1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w2RJM83v4M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cef.com/" TargetMode="External"/><Relationship Id="rId2" Type="http://schemas.openxmlformats.org/officeDocument/2006/relationships/hyperlink" Target="https://www.quebec.ca/sante/trouver-une-ressource/info-social-81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osviolenceconjugale.ca/fr" TargetMode="External"/><Relationship Id="rId4" Type="http://schemas.openxmlformats.org/officeDocument/2006/relationships/hyperlink" Target="https://haltefemmes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facef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bmfc.ca/" TargetMode="External"/><Relationship Id="rId2" Type="http://schemas.openxmlformats.org/officeDocument/2006/relationships/hyperlink" Target="https://canadianwomen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ada.c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cef.com/" TargetMode="External"/><Relationship Id="rId2" Type="http://schemas.openxmlformats.org/officeDocument/2006/relationships/hyperlink" Target="https://www.quebec.ca/sante/trouver-une-ressource/info-social-81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osviolenceconjugale.ca/fr" TargetMode="External"/><Relationship Id="rId4" Type="http://schemas.openxmlformats.org/officeDocument/2006/relationships/hyperlink" Target="https://haltefemm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ED27D88-8035-D9EC-E7D5-F13E19331FBA}"/>
              </a:ext>
            </a:extLst>
          </p:cNvPr>
          <p:cNvSpPr txBox="1"/>
          <p:nvPr/>
        </p:nvSpPr>
        <p:spPr>
          <a:xfrm>
            <a:off x="-1058" y="2394117"/>
            <a:ext cx="4294731" cy="2070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Les relations saines</a:t>
            </a:r>
          </a:p>
        </p:txBody>
      </p:sp>
      <p:pic>
        <p:nvPicPr>
          <p:cNvPr id="3" name="Image 2" descr="La roue des relations saines – L'Art d'Aimer">
            <a:extLst>
              <a:ext uri="{FF2B5EF4-FFF2-40B4-BE49-F238E27FC236}">
                <a16:creationId xmlns:a16="http://schemas.microsoft.com/office/drawing/2014/main" id="{E0A2F10F-3B82-DA66-9655-F6B697FD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/>
        </p:blipFill>
        <p:spPr>
          <a:xfrm>
            <a:off x="4641668" y="10"/>
            <a:ext cx="75488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4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Relations saines vs relations toxiques">
            <a:hlinkClick r:id="" action="ppaction://media"/>
            <a:extLst>
              <a:ext uri="{FF2B5EF4-FFF2-40B4-BE49-F238E27FC236}">
                <a16:creationId xmlns:a16="http://schemas.microsoft.com/office/drawing/2014/main" id="{07F9831A-1BF9-250D-04FB-BBCCDDABFD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73" y="-4314"/>
            <a:ext cx="12183642" cy="686662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E482AC-0DC2-BD0E-873A-957713697934}"/>
              </a:ext>
            </a:extLst>
          </p:cNvPr>
          <p:cNvSpPr txBox="1"/>
          <p:nvPr/>
        </p:nvSpPr>
        <p:spPr>
          <a:xfrm>
            <a:off x="3684437" y="2645753"/>
            <a:ext cx="444036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9600"/>
              <a:t>VIDÉO</a:t>
            </a:r>
          </a:p>
        </p:txBody>
      </p:sp>
    </p:spTree>
    <p:extLst>
      <p:ext uri="{BB962C8B-B14F-4D97-AF65-F5344CB8AC3E}">
        <p14:creationId xmlns:p14="http://schemas.microsoft.com/office/powerpoint/2010/main" val="128270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FD58CE-B00E-5682-7434-62D13920C869}"/>
              </a:ext>
            </a:extLst>
          </p:cNvPr>
          <p:cNvSpPr txBox="1"/>
          <p:nvPr/>
        </p:nvSpPr>
        <p:spPr>
          <a:xfrm>
            <a:off x="4551872" y="-5751"/>
            <a:ext cx="310263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1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BD29E1-4B8A-961F-FAB2-D6DF4BD92BF2}"/>
              </a:ext>
            </a:extLst>
          </p:cNvPr>
          <p:cNvSpPr txBox="1"/>
          <p:nvPr/>
        </p:nvSpPr>
        <p:spPr>
          <a:xfrm>
            <a:off x="7042" y="1388441"/>
            <a:ext cx="40849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600"/>
              <a:t>  Consentement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D9B459-4632-46DF-0DD2-26FD76BEA6E5}"/>
              </a:ext>
            </a:extLst>
          </p:cNvPr>
          <p:cNvSpPr txBox="1"/>
          <p:nvPr/>
        </p:nvSpPr>
        <p:spPr>
          <a:xfrm>
            <a:off x="-2935" y="2240813"/>
            <a:ext cx="34523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600"/>
              <a:t>   Égalité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4AC139-BF80-7009-D440-26A94D1ECA41}"/>
              </a:ext>
            </a:extLst>
          </p:cNvPr>
          <p:cNvSpPr txBox="1"/>
          <p:nvPr/>
        </p:nvSpPr>
        <p:spPr>
          <a:xfrm>
            <a:off x="-1467" y="3100227"/>
            <a:ext cx="32780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fr-FR" sz="3600"/>
              <a:t>Confiance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C5E4BD-7869-F7CF-4700-4BC7F75731A7}"/>
              </a:ext>
            </a:extLst>
          </p:cNvPr>
          <p:cNvSpPr txBox="1"/>
          <p:nvPr/>
        </p:nvSpPr>
        <p:spPr>
          <a:xfrm>
            <a:off x="2054" y="4013043"/>
            <a:ext cx="32800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600"/>
              <a:t>Moi-même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FBC2A6-8AC9-58AA-008F-942FEAAB32C3}"/>
              </a:ext>
            </a:extLst>
          </p:cNvPr>
          <p:cNvSpPr txBox="1"/>
          <p:nvPr/>
        </p:nvSpPr>
        <p:spPr>
          <a:xfrm>
            <a:off x="587" y="5045278"/>
            <a:ext cx="40432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600"/>
              <a:t>   Sécurité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0BE21B-7831-76BE-A9D3-B5B1A7735486}"/>
              </a:ext>
            </a:extLst>
          </p:cNvPr>
          <p:cNvSpPr txBox="1"/>
          <p:nvPr/>
        </p:nvSpPr>
        <p:spPr>
          <a:xfrm>
            <a:off x="2640" y="5993010"/>
            <a:ext cx="32660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600"/>
              <a:t>   Respecter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69A72C-B541-7509-803B-885135F5276C}"/>
              </a:ext>
            </a:extLst>
          </p:cNvPr>
          <p:cNvSpPr txBox="1"/>
          <p:nvPr/>
        </p:nvSpPr>
        <p:spPr>
          <a:xfrm>
            <a:off x="1004655" y="754957"/>
            <a:ext cx="101885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Comment devrais-je me sentir dans ma relation ?</a:t>
            </a:r>
          </a:p>
        </p:txBody>
      </p:sp>
    </p:spTree>
    <p:extLst>
      <p:ext uri="{BB962C8B-B14F-4D97-AF65-F5344CB8AC3E}">
        <p14:creationId xmlns:p14="http://schemas.microsoft.com/office/powerpoint/2010/main" val="38254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E5EE7C-286A-BF1E-E6AC-05E37EB1F637}"/>
              </a:ext>
            </a:extLst>
          </p:cNvPr>
          <p:cNvSpPr txBox="1"/>
          <p:nvPr/>
        </p:nvSpPr>
        <p:spPr>
          <a:xfrm>
            <a:off x="4451231" y="-5751"/>
            <a:ext cx="330391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0EB68B-54F3-4EF9-318C-9DE533276ED4}"/>
              </a:ext>
            </a:extLst>
          </p:cNvPr>
          <p:cNvSpPr txBox="1"/>
          <p:nvPr/>
        </p:nvSpPr>
        <p:spPr>
          <a:xfrm>
            <a:off x="1693008" y="761119"/>
            <a:ext cx="88147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/>
              <a:t>Quels sont les 4 piliers de l'amour?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A6323C-726C-30EA-42A6-544CD8021BF6}"/>
              </a:ext>
            </a:extLst>
          </p:cNvPr>
          <p:cNvSpPr txBox="1"/>
          <p:nvPr/>
        </p:nvSpPr>
        <p:spPr>
          <a:xfrm>
            <a:off x="-41079" y="1868469"/>
            <a:ext cx="4992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/>
              <a:t>La communication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58E699-6D5F-0727-A49E-554B515C564F}"/>
              </a:ext>
            </a:extLst>
          </p:cNvPr>
          <p:cNvSpPr txBox="1"/>
          <p:nvPr/>
        </p:nvSpPr>
        <p:spPr>
          <a:xfrm>
            <a:off x="-36678" y="3104336"/>
            <a:ext cx="50394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/>
              <a:t>La confiance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5BA187-24E2-8138-CDA0-7887325AF068}"/>
              </a:ext>
            </a:extLst>
          </p:cNvPr>
          <p:cNvSpPr txBox="1"/>
          <p:nvPr/>
        </p:nvSpPr>
        <p:spPr>
          <a:xfrm>
            <a:off x="-4402" y="4477227"/>
            <a:ext cx="45608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/>
              <a:t>Le soutien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8124E9-72A1-8FBF-E5E3-AF2A49154469}"/>
              </a:ext>
            </a:extLst>
          </p:cNvPr>
          <p:cNvSpPr txBox="1"/>
          <p:nvPr/>
        </p:nvSpPr>
        <p:spPr>
          <a:xfrm>
            <a:off x="6748" y="5860387"/>
            <a:ext cx="34361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/>
              <a:t>L'intimité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9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2FC71-DF93-BDBC-AD52-814E0696286E}"/>
              </a:ext>
            </a:extLst>
          </p:cNvPr>
          <p:cNvSpPr txBox="1"/>
          <p:nvPr/>
        </p:nvSpPr>
        <p:spPr>
          <a:xfrm>
            <a:off x="4566249" y="-5751"/>
            <a:ext cx="307387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92B066-13F4-B618-7C40-94911F3A8BC1}"/>
              </a:ext>
            </a:extLst>
          </p:cNvPr>
          <p:cNvSpPr txBox="1"/>
          <p:nvPr/>
        </p:nvSpPr>
        <p:spPr>
          <a:xfrm>
            <a:off x="2478" y="607071"/>
            <a:ext cx="12366509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/>
              <a:t>Comment bien gérer un conflit?</a:t>
            </a:r>
          </a:p>
          <a:p>
            <a:endParaRPr lang="fr-FR" sz="4400"/>
          </a:p>
          <a:p>
            <a:pPr marL="457200" indent="-457200">
              <a:buFont typeface="Arial"/>
              <a:buChar char="•"/>
            </a:pPr>
            <a:r>
              <a:rPr lang="fr-FR" sz="3200"/>
              <a:t>Tuer l'autre</a:t>
            </a:r>
          </a:p>
          <a:p>
            <a:pPr marL="285750" indent="-285750">
              <a:buFont typeface="Arial"/>
              <a:buChar char="•"/>
            </a:pPr>
            <a:endParaRPr lang="fr-FR" sz="3200"/>
          </a:p>
          <a:p>
            <a:pPr marL="285750" indent="-285750">
              <a:buFont typeface="Arial"/>
              <a:buChar char="•"/>
            </a:pPr>
            <a:r>
              <a:rPr lang="fr-FR" sz="3200"/>
              <a:t>Frapper l'autre</a:t>
            </a:r>
          </a:p>
          <a:p>
            <a:pPr marL="285750" indent="-285750">
              <a:buFont typeface="Arial"/>
              <a:buChar char="•"/>
            </a:pPr>
            <a:endParaRPr lang="fr-FR" sz="3200"/>
          </a:p>
          <a:p>
            <a:pPr marL="285750" indent="-285750">
              <a:buFont typeface="Arial"/>
              <a:buChar char="•"/>
            </a:pPr>
            <a:r>
              <a:rPr lang="fr-FR" sz="3200" err="1"/>
              <a:t>Retez</a:t>
            </a:r>
            <a:r>
              <a:rPr lang="fr-FR" sz="3200"/>
              <a:t> calme puis le frappé</a:t>
            </a:r>
          </a:p>
          <a:p>
            <a:pPr marL="285750" indent="-285750">
              <a:buFont typeface="Arial"/>
              <a:buChar char="•"/>
            </a:pPr>
            <a:endParaRPr lang="fr-FR" sz="3200"/>
          </a:p>
          <a:p>
            <a:pPr marL="285750" indent="-285750">
              <a:buFont typeface="Arial"/>
              <a:buChar char="•"/>
            </a:pPr>
            <a:r>
              <a:rPr lang="fr-FR" sz="3200"/>
              <a:t>Rester calme et réfléchir a comment le frappé</a:t>
            </a:r>
          </a:p>
          <a:p>
            <a:endParaRPr lang="fr-FR" sz="3200"/>
          </a:p>
          <a:p>
            <a:pPr marL="285750" indent="-285750">
              <a:buFont typeface="Arial"/>
              <a:buChar char="•"/>
            </a:pPr>
            <a:r>
              <a:rPr lang="fr-FR" sz="3200"/>
              <a:t>Rester calme et réfléchir a comment réglé le problème sans frappé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ACB91-59D8-085A-FD88-77E645671A91}"/>
              </a:ext>
            </a:extLst>
          </p:cNvPr>
          <p:cNvSpPr/>
          <p:nvPr/>
        </p:nvSpPr>
        <p:spPr>
          <a:xfrm>
            <a:off x="-4988" y="5722775"/>
            <a:ext cx="12198161" cy="11352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7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0000-65C4-A4E2-8A83-253B7FB22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E2241CB-4607-B19D-C4B8-804854ADA891}"/>
              </a:ext>
            </a:extLst>
          </p:cNvPr>
          <p:cNvSpPr txBox="1"/>
          <p:nvPr/>
        </p:nvSpPr>
        <p:spPr>
          <a:xfrm>
            <a:off x="4494363" y="-5751"/>
            <a:ext cx="321765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DB72E5-D3D6-FD92-A7D6-870D18F3387F}"/>
              </a:ext>
            </a:extLst>
          </p:cNvPr>
          <p:cNvSpPr txBox="1"/>
          <p:nvPr/>
        </p:nvSpPr>
        <p:spPr>
          <a:xfrm>
            <a:off x="993798" y="753783"/>
            <a:ext cx="1021291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/>
              <a:t>Quels sont les différents éléments d'une relation malsaine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11A232-7619-B0DE-D876-A54F1D917505}"/>
              </a:ext>
            </a:extLst>
          </p:cNvPr>
          <p:cNvSpPr txBox="1"/>
          <p:nvPr/>
        </p:nvSpPr>
        <p:spPr>
          <a:xfrm>
            <a:off x="-5750" y="2078966"/>
            <a:ext cx="1004689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Blâme​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Contrôle</a:t>
            </a:r>
            <a:r>
              <a:rPr lang="en-US" sz="3600">
                <a:latin typeface="Comic Sans M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Manipulation</a:t>
            </a:r>
            <a:r>
              <a:rPr lang="en-US" sz="3600">
                <a:latin typeface="Comic Sans M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Humiliation</a:t>
            </a:r>
            <a:r>
              <a:rPr lang="en-US" sz="3600">
                <a:latin typeface="Comic Sans M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Violence physique</a:t>
            </a:r>
            <a:r>
              <a:rPr lang="en-US" sz="3600">
                <a:latin typeface="Comic Sans M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Pression</a:t>
            </a:r>
            <a:r>
              <a:rPr lang="en-US" sz="3600">
                <a:latin typeface="Comic Sans M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Menaces</a:t>
            </a:r>
            <a:r>
              <a:rPr lang="en-US" sz="3600">
                <a:latin typeface="Comic Sans M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3600">
                <a:latin typeface="Comic Sans MS"/>
                <a:cs typeface="Arial"/>
              </a:rPr>
              <a:t>Imprévisibilité</a:t>
            </a:r>
          </a:p>
        </p:txBody>
      </p:sp>
    </p:spTree>
    <p:extLst>
      <p:ext uri="{BB962C8B-B14F-4D97-AF65-F5344CB8AC3E}">
        <p14:creationId xmlns:p14="http://schemas.microsoft.com/office/powerpoint/2010/main" val="329066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10252-71C1-A0C3-A9BF-6E84F7EA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33EB19-A411-3D0A-2D9B-B7E05A7253A8}"/>
              </a:ext>
            </a:extLst>
          </p:cNvPr>
          <p:cNvSpPr txBox="1"/>
          <p:nvPr/>
        </p:nvSpPr>
        <p:spPr>
          <a:xfrm>
            <a:off x="4508740" y="-5751"/>
            <a:ext cx="318889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92E15C-06B7-C8EF-ADF7-D175D2EF91F9}"/>
              </a:ext>
            </a:extLst>
          </p:cNvPr>
          <p:cNvSpPr txBox="1"/>
          <p:nvPr/>
        </p:nvSpPr>
        <p:spPr>
          <a:xfrm>
            <a:off x="125581" y="749677"/>
            <a:ext cx="119411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/>
              <a:t>Nomme moi 1 élément pour bien réglé un conflit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61890F-83D9-006E-099B-014E969F0C2A}"/>
              </a:ext>
            </a:extLst>
          </p:cNvPr>
          <p:cNvSpPr txBox="1"/>
          <p:nvPr/>
        </p:nvSpPr>
        <p:spPr>
          <a:xfrm>
            <a:off x="-5750" y="1733909"/>
            <a:ext cx="870980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Quelques trucs pour se disputer sans déraper </a:t>
            </a:r>
            <a:r>
              <a:rPr lang="en-US" sz="2000">
                <a:latin typeface="Apto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endParaRPr lang="fr-FR" sz="2000">
              <a:latin typeface="Arial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Détermine ce qui te contrarie</a:t>
            </a:r>
            <a:r>
              <a:rPr lang="fr-FR" sz="2000">
                <a:latin typeface="Apto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endParaRPr lang="fr-FR" sz="2000">
              <a:latin typeface="Arial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Réfléchis avant d’agir</a:t>
            </a:r>
            <a:r>
              <a:rPr lang="en-US" sz="2000">
                <a:latin typeface="Apto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endParaRPr lang="fr-FR" sz="2000">
              <a:latin typeface="Arial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Essaie de rester calme</a:t>
            </a:r>
            <a:r>
              <a:rPr lang="fr-FR" sz="2000">
                <a:latin typeface="Aptos"/>
                <a:cs typeface="Arial"/>
              </a:rPr>
              <a:t>​</a:t>
            </a:r>
          </a:p>
          <a:p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fr-FR" sz="2000">
                <a:latin typeface="Apto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Explique tes sentiments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</a:t>
            </a:r>
          </a:p>
          <a:p>
            <a:r>
              <a:rPr lang="fr-FR" sz="2000">
                <a:latin typeface="Apto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Concentre-toi sur le problème principal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fr-FR" sz="2000">
                <a:latin typeface="Aptos"/>
                <a:cs typeface="Arial"/>
              </a:rPr>
              <a:t>​</a:t>
            </a:r>
          </a:p>
          <a:p>
            <a:pPr marL="571500" indent="-571500">
              <a:buFont typeface="Arial,Sans-Serif"/>
              <a:buChar char="•"/>
            </a:pPr>
            <a:endParaRPr lang="fr-FR" sz="2000">
              <a:latin typeface="Arial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Fais des compromis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F893C9-CAE7-D432-6E97-4772FCD0C125}"/>
              </a:ext>
            </a:extLst>
          </p:cNvPr>
          <p:cNvSpPr txBox="1"/>
          <p:nvPr/>
        </p:nvSpPr>
        <p:spPr>
          <a:xfrm>
            <a:off x="4738779" y="2035834"/>
            <a:ext cx="85660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Parlez à tour de rôle 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​​</a:t>
            </a:r>
          </a:p>
          <a:p>
            <a:pPr marL="457200" indent="-457200">
              <a:buFont typeface="Arial,Sans-Serif"/>
              <a:buChar char="•"/>
            </a:pPr>
            <a:endParaRPr lang="en-US" sz="2000">
              <a:latin typeface="Arial"/>
              <a:cs typeface="Arial"/>
            </a:endParaRPr>
          </a:p>
          <a:p>
            <a:pPr marL="457200" indent="-4572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Discutez d’un problème à la fois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​​</a:t>
            </a:r>
          </a:p>
          <a:p>
            <a:pPr marL="457200" indent="-457200">
              <a:buFont typeface="Arial,Sans-Serif"/>
              <a:buChar char="•"/>
            </a:pPr>
            <a:endParaRPr lang="en-US" sz="2000">
              <a:latin typeface="Arial"/>
              <a:cs typeface="Arial"/>
            </a:endParaRPr>
          </a:p>
          <a:p>
            <a:pPr marL="457200" indent="-4572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Évite d’utiliser un langage insultant</a:t>
            </a:r>
            <a:r>
              <a:rPr lang="en-US" sz="2000">
                <a:latin typeface="Aptos"/>
                <a:cs typeface="Arial"/>
              </a:rPr>
              <a:t>​</a:t>
            </a:r>
          </a:p>
          <a:p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  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​​</a:t>
            </a:r>
          </a:p>
          <a:p>
            <a:pPr marL="457200" indent="-4572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Essaie de faire preuve de respect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​​</a:t>
            </a:r>
          </a:p>
          <a:p>
            <a:pPr marL="457200" indent="-457200">
              <a:buFont typeface="Arial,Sans-Serif"/>
              <a:buChar char="•"/>
            </a:pPr>
            <a:endParaRPr lang="en-US" sz="2000">
              <a:latin typeface="Arial"/>
              <a:cs typeface="Arial"/>
            </a:endParaRPr>
          </a:p>
          <a:p>
            <a:pPr marL="457200" indent="-4572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Évite de rester </a:t>
            </a:r>
            <a:r>
              <a:rPr lang="fr-FR" sz="2000" err="1">
                <a:solidFill>
                  <a:srgbClr val="000000"/>
                </a:solidFill>
                <a:latin typeface="Aptos"/>
                <a:cs typeface="Arial"/>
              </a:rPr>
              <a:t>silencieux·se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​​</a:t>
            </a:r>
          </a:p>
          <a:p>
            <a:pPr marL="457200" indent="-457200">
              <a:buFont typeface="Arial,Sans-Serif"/>
              <a:buChar char="•"/>
            </a:pPr>
            <a:endParaRPr lang="en-US" sz="2000">
              <a:latin typeface="Arial"/>
              <a:cs typeface="Arial"/>
            </a:endParaRPr>
          </a:p>
          <a:p>
            <a:pPr marL="457200" indent="-457200">
              <a:buFont typeface="Arial,Sans-Serif"/>
              <a:buChar char="•"/>
            </a:pPr>
            <a:r>
              <a:rPr lang="fr-FR" sz="2000">
                <a:solidFill>
                  <a:srgbClr val="000000"/>
                </a:solidFill>
                <a:latin typeface="Aptos"/>
                <a:cs typeface="Arial"/>
              </a:rPr>
              <a:t>Essaie de comprendre le point de vue de l’autre personne (particulièrement si vous n’arrivez pas à trouver de compromis)</a:t>
            </a:r>
            <a:r>
              <a:rPr lang="fr-FR" sz="2000" i="1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en-US" sz="2000">
                <a:latin typeface="Aptos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47455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15C2C-3786-B25E-5DC7-D0100852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D6F703-6C5E-CCE1-3226-50669E9F75EA}"/>
              </a:ext>
            </a:extLst>
          </p:cNvPr>
          <p:cNvSpPr txBox="1"/>
          <p:nvPr/>
        </p:nvSpPr>
        <p:spPr>
          <a:xfrm>
            <a:off x="4551872" y="-5751"/>
            <a:ext cx="308825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9E0104-4659-72C2-BCB8-C64683684EF3}"/>
              </a:ext>
            </a:extLst>
          </p:cNvPr>
          <p:cNvSpPr txBox="1"/>
          <p:nvPr/>
        </p:nvSpPr>
        <p:spPr>
          <a:xfrm>
            <a:off x="314249" y="759945"/>
            <a:ext cx="118842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/>
              <a:t>Quels sont les liens montre en cas de conflit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38CD5F-7CA7-F7BF-3429-8559DB664252}"/>
              </a:ext>
            </a:extLst>
          </p:cNvPr>
          <p:cNvSpPr txBox="1"/>
          <p:nvPr/>
        </p:nvSpPr>
        <p:spPr>
          <a:xfrm>
            <a:off x="986287" y="2107721"/>
            <a:ext cx="11887200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4000" u="sng">
                <a:solidFill>
                  <a:srgbClr val="000000"/>
                </a:solidFill>
                <a:latin typeface="Source Sans Pr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Info-Social 811</a:t>
            </a:r>
            <a:r>
              <a:rPr lang="en-US" sz="4000">
                <a:latin typeface="Source Sans Pro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4000" u="sng">
                <a:solidFill>
                  <a:srgbClr val="000000"/>
                </a:solidFill>
                <a:latin typeface="Source Sans Pr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 de formation et d’aide communautaire à l’enfant et à la famille (IFACEF)</a:t>
            </a:r>
            <a:r>
              <a:rPr lang="en-US" sz="4000">
                <a:solidFill>
                  <a:srgbClr val="000000"/>
                </a:solidFill>
                <a:latin typeface="Source Sans Pro"/>
                <a:cs typeface="Arial"/>
              </a:rPr>
              <a:t> </a:t>
            </a:r>
            <a:r>
              <a:rPr lang="en-US" sz="4000">
                <a:latin typeface="Source Sans Pro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4000" u="sng">
                <a:solidFill>
                  <a:srgbClr val="000000"/>
                </a:solidFill>
                <a:latin typeface="Source Sans Pro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Halte-Femmes Montréal-Nord</a:t>
            </a:r>
            <a:r>
              <a:rPr lang="en-US" sz="4000">
                <a:latin typeface="Source Sans Pro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4000" u="sng">
                <a:solidFill>
                  <a:srgbClr val="000000"/>
                </a:solidFill>
                <a:latin typeface="Source Sans Pro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 Violence conjugale</a:t>
            </a:r>
            <a:r>
              <a:rPr lang="en-US" sz="4000">
                <a:solidFill>
                  <a:srgbClr val="000000"/>
                </a:solidFill>
                <a:latin typeface="Source Sans Pro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162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F0B9-64AA-85EA-242F-B69EEC7BB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7BB166-2128-2546-B36E-B99BF47E451D}"/>
              </a:ext>
            </a:extLst>
          </p:cNvPr>
          <p:cNvSpPr txBox="1"/>
          <p:nvPr/>
        </p:nvSpPr>
        <p:spPr>
          <a:xfrm>
            <a:off x="4537495" y="-5751"/>
            <a:ext cx="31313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F48058-DCA5-B021-5881-336587A1F641}"/>
              </a:ext>
            </a:extLst>
          </p:cNvPr>
          <p:cNvSpPr txBox="1"/>
          <p:nvPr/>
        </p:nvSpPr>
        <p:spPr>
          <a:xfrm>
            <a:off x="1022259" y="2440923"/>
            <a:ext cx="1092209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/>
              <a:t>Selon toi quel est le meilleur élément pour réglé un conflit ?</a:t>
            </a:r>
          </a:p>
        </p:txBody>
      </p:sp>
    </p:spTree>
    <p:extLst>
      <p:ext uri="{BB962C8B-B14F-4D97-AF65-F5344CB8AC3E}">
        <p14:creationId xmlns:p14="http://schemas.microsoft.com/office/powerpoint/2010/main" val="21317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90132-AAA3-552F-6D5A-F68A58D3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F7B2C9-7907-3164-C07A-0381E96E40BF}"/>
              </a:ext>
            </a:extLst>
          </p:cNvPr>
          <p:cNvSpPr txBox="1"/>
          <p:nvPr/>
        </p:nvSpPr>
        <p:spPr>
          <a:xfrm>
            <a:off x="4523117" y="-5751"/>
            <a:ext cx="316014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09E121-6C13-06C5-84B9-05059840A175}"/>
              </a:ext>
            </a:extLst>
          </p:cNvPr>
          <p:cNvSpPr txBox="1"/>
          <p:nvPr/>
        </p:nvSpPr>
        <p:spPr>
          <a:xfrm>
            <a:off x="187786" y="2648074"/>
            <a:ext cx="1199834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800"/>
              <a:t>Selon toi quels sont les gestes qui faut SUR TOUT PAS FAIRE ???</a:t>
            </a:r>
          </a:p>
        </p:txBody>
      </p:sp>
    </p:spTree>
    <p:extLst>
      <p:ext uri="{BB962C8B-B14F-4D97-AF65-F5344CB8AC3E}">
        <p14:creationId xmlns:p14="http://schemas.microsoft.com/office/powerpoint/2010/main" val="283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F545-6075-9930-89A3-D628D736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BA382F-EB9E-6114-CE55-1E660089B761}"/>
              </a:ext>
            </a:extLst>
          </p:cNvPr>
          <p:cNvSpPr txBox="1"/>
          <p:nvPr/>
        </p:nvSpPr>
        <p:spPr>
          <a:xfrm>
            <a:off x="4537494" y="-5751"/>
            <a:ext cx="31313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6665A1-CD0D-8D22-8DAD-85ACC00F51CF}"/>
              </a:ext>
            </a:extLst>
          </p:cNvPr>
          <p:cNvSpPr txBox="1"/>
          <p:nvPr/>
        </p:nvSpPr>
        <p:spPr>
          <a:xfrm>
            <a:off x="2934" y="1901918"/>
            <a:ext cx="1191853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/>
              <a:t>Vrai ou faux :</a:t>
            </a:r>
            <a:r>
              <a:rPr lang="fr-FR" sz="4000">
                <a:latin typeface="Century Gothic"/>
                <a:ea typeface="Source Sans Pro"/>
              </a:rPr>
              <a:t> </a:t>
            </a:r>
            <a:r>
              <a:rPr lang="en-US" sz="4000">
                <a:latin typeface="Source Sans Pro"/>
                <a:ea typeface="Source Sans Pro"/>
              </a:rPr>
              <a:t> </a:t>
            </a:r>
            <a:endParaRPr lang="fr-FR" sz="2000">
              <a:latin typeface="Century Gothic" panose="020B0502020202020204"/>
              <a:ea typeface="Source Sans Pro"/>
            </a:endParaRPr>
          </a:p>
          <a:p>
            <a:endParaRPr lang="en-US" sz="4000">
              <a:latin typeface="Source Sans Pro"/>
              <a:ea typeface="Source Sans Pro"/>
            </a:endParaRPr>
          </a:p>
          <a:p>
            <a:r>
              <a:rPr lang="en-US" sz="4000">
                <a:latin typeface="Source Sans Pro"/>
                <a:ea typeface="Source Sans Pro"/>
              </a:rPr>
              <a:t>IFACEF </a:t>
            </a:r>
            <a:r>
              <a:rPr lang="en-US" sz="4000" err="1">
                <a:latin typeface="Source Sans Pro"/>
                <a:ea typeface="Source Sans Pro"/>
              </a:rPr>
              <a:t>veux</a:t>
            </a:r>
            <a:r>
              <a:rPr lang="en-US" sz="4000">
                <a:latin typeface="Source Sans Pro"/>
                <a:ea typeface="Source Sans Pro"/>
              </a:rPr>
              <a:t> dire, </a:t>
            </a:r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 de formation et d’aide communautaire à l’enfant et à la famille</a:t>
            </a:r>
            <a:endParaRPr lang="fr-FR" sz="2000"/>
          </a:p>
        </p:txBody>
      </p:sp>
      <p:pic>
        <p:nvPicPr>
          <p:cNvPr id="4" name="Image 3" descr="VRAI - SGEN-CFDT Académie de Paris">
            <a:extLst>
              <a:ext uri="{FF2B5EF4-FFF2-40B4-BE49-F238E27FC236}">
                <a16:creationId xmlns:a16="http://schemas.microsoft.com/office/drawing/2014/main" id="{3C470043-1243-7A38-CBAA-873AF755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6" y="4236"/>
            <a:ext cx="2743199" cy="1731187"/>
          </a:xfrm>
          <a:prstGeom prst="rect">
            <a:avLst/>
          </a:prstGeom>
        </p:spPr>
      </p:pic>
      <p:pic>
        <p:nvPicPr>
          <p:cNvPr id="5" name="Image 4" descr="Faux Effet de texte et design de logos Mot">
            <a:extLst>
              <a:ext uri="{FF2B5EF4-FFF2-40B4-BE49-F238E27FC236}">
                <a16:creationId xmlns:a16="http://schemas.microsoft.com/office/drawing/2014/main" id="{9C84C2ED-B5E9-5A91-2639-E047E4C5F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932" y="-900"/>
            <a:ext cx="4252821" cy="25620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56BBB2-197C-F4FA-9647-BAF03C55F363}"/>
              </a:ext>
            </a:extLst>
          </p:cNvPr>
          <p:cNvSpPr txBox="1"/>
          <p:nvPr/>
        </p:nvSpPr>
        <p:spPr>
          <a:xfrm>
            <a:off x="13695872" y="30853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1F3F4"/>
                </a:solidFill>
                <a:latin typeface="Roboto-Medium"/>
              </a:rPr>
              <a:t>418 × 248</a:t>
            </a:r>
            <a:endParaRPr lang="en-US"/>
          </a:p>
        </p:txBody>
      </p:sp>
      <p:pic>
        <p:nvPicPr>
          <p:cNvPr id="8" name="Image 7" descr="VRAI - SGEN-CFDT Académie de Paris">
            <a:extLst>
              <a:ext uri="{FF2B5EF4-FFF2-40B4-BE49-F238E27FC236}">
                <a16:creationId xmlns:a16="http://schemas.microsoft.com/office/drawing/2014/main" id="{96AC7474-E82A-800A-06A7-57A51503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960" y="-470216"/>
            <a:ext cx="12951123" cy="82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2A0487-3184-AFCB-E300-587B3F3908AC}"/>
              </a:ext>
            </a:extLst>
          </p:cNvPr>
          <p:cNvSpPr txBox="1"/>
          <p:nvPr/>
        </p:nvSpPr>
        <p:spPr>
          <a:xfrm>
            <a:off x="1682418" y="7042"/>
            <a:ext cx="83601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/>
              <a:t>Qu'est qu'une relation saine ???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E9C00D-36A5-65CB-D871-0B732571E91C}"/>
              </a:ext>
            </a:extLst>
          </p:cNvPr>
          <p:cNvSpPr txBox="1"/>
          <p:nvPr/>
        </p:nvSpPr>
        <p:spPr>
          <a:xfrm>
            <a:off x="1682399" y="538655"/>
            <a:ext cx="836043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/>
              <a:t>Une relation saine est fondée principalement sur ...</a:t>
            </a: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40F17E-B7CD-5FE8-5085-0D4737C87419}"/>
              </a:ext>
            </a:extLst>
          </p:cNvPr>
          <p:cNvSpPr txBox="1"/>
          <p:nvPr/>
        </p:nvSpPr>
        <p:spPr>
          <a:xfrm>
            <a:off x="426794" y="2208255"/>
            <a:ext cx="24729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/>
              <a:t>L'intimité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F827D9-E8F4-6547-2DAD-E2C38189275B}"/>
              </a:ext>
            </a:extLst>
          </p:cNvPr>
          <p:cNvSpPr txBox="1"/>
          <p:nvPr/>
        </p:nvSpPr>
        <p:spPr>
          <a:xfrm>
            <a:off x="359863" y="5698482"/>
            <a:ext cx="26166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La sécurité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A5E367-1A25-3F94-47D4-5649E3AD5759}"/>
              </a:ext>
            </a:extLst>
          </p:cNvPr>
          <p:cNvSpPr txBox="1"/>
          <p:nvPr/>
        </p:nvSpPr>
        <p:spPr>
          <a:xfrm>
            <a:off x="354906" y="3009420"/>
            <a:ext cx="52189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/>
              <a:t>L'indépendance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C58640-7C1B-EC76-213B-D95E59D8E856}"/>
              </a:ext>
            </a:extLst>
          </p:cNvPr>
          <p:cNvSpPr txBox="1"/>
          <p:nvPr/>
        </p:nvSpPr>
        <p:spPr>
          <a:xfrm>
            <a:off x="359864" y="4375518"/>
            <a:ext cx="36518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/>
              <a:t>L'honnêté</a:t>
            </a: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3DBFAB-FF62-8686-EB6D-763F61E610ED}"/>
              </a:ext>
            </a:extLst>
          </p:cNvPr>
          <p:cNvSpPr txBox="1"/>
          <p:nvPr/>
        </p:nvSpPr>
        <p:spPr>
          <a:xfrm>
            <a:off x="359864" y="3732256"/>
            <a:ext cx="36518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/>
              <a:t>L'égalité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759567-870B-9DF7-DF3F-C486BF94C621}"/>
              </a:ext>
            </a:extLst>
          </p:cNvPr>
          <p:cNvSpPr txBox="1"/>
          <p:nvPr/>
        </p:nvSpPr>
        <p:spPr>
          <a:xfrm>
            <a:off x="354907" y="5028201"/>
            <a:ext cx="100926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Le sentiment de pouvoir être sois même.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402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1C709-DEEE-00C9-6E37-8CA41979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27D02B3-0F1A-2250-6F8A-8E459C67F16C}"/>
              </a:ext>
            </a:extLst>
          </p:cNvPr>
          <p:cNvSpPr txBox="1"/>
          <p:nvPr/>
        </p:nvSpPr>
        <p:spPr>
          <a:xfrm>
            <a:off x="4307457" y="-5751"/>
            <a:ext cx="357708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000000"/>
                </a:solidFill>
              </a:rPr>
              <a:t>Question 10</a:t>
            </a:r>
          </a:p>
        </p:txBody>
      </p:sp>
      <p:pic>
        <p:nvPicPr>
          <p:cNvPr id="4" name="Image 3" descr="VRAI - SGEN-CFDT Académie de Paris">
            <a:extLst>
              <a:ext uri="{FF2B5EF4-FFF2-40B4-BE49-F238E27FC236}">
                <a16:creationId xmlns:a16="http://schemas.microsoft.com/office/drawing/2014/main" id="{0385531F-184B-D9F4-22E6-30E72443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6" y="4236"/>
            <a:ext cx="2743199" cy="1731187"/>
          </a:xfrm>
          <a:prstGeom prst="rect">
            <a:avLst/>
          </a:prstGeom>
        </p:spPr>
      </p:pic>
      <p:pic>
        <p:nvPicPr>
          <p:cNvPr id="6" name="Image 5" descr="Faux Effet de texte et design de logos Mot">
            <a:extLst>
              <a:ext uri="{FF2B5EF4-FFF2-40B4-BE49-F238E27FC236}">
                <a16:creationId xmlns:a16="http://schemas.microsoft.com/office/drawing/2014/main" id="{6C887924-613E-9FEC-0273-C9940EA5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8396135" y="284118"/>
            <a:ext cx="3778369" cy="22745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F15268-79C1-F3BB-60F1-AA2B2DAFA9AA}"/>
              </a:ext>
            </a:extLst>
          </p:cNvPr>
          <p:cNvSpPr txBox="1"/>
          <p:nvPr/>
        </p:nvSpPr>
        <p:spPr>
          <a:xfrm>
            <a:off x="899904" y="2573547"/>
            <a:ext cx="1038837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/>
              <a:t>Vrai ou faux :</a:t>
            </a:r>
            <a:endParaRPr lang="fr-FR" b="1" err="1"/>
          </a:p>
          <a:p>
            <a:endParaRPr lang="fr-FR" sz="3600"/>
          </a:p>
          <a:p>
            <a:r>
              <a:rPr lang="fr-FR" sz="3600"/>
              <a:t> </a:t>
            </a:r>
            <a:r>
              <a:rPr lang="fr-FR" sz="3600">
                <a:latin typeface="Century Gothic"/>
              </a:rPr>
              <a:t>la </a:t>
            </a:r>
            <a:r>
              <a:rPr lang="fr-FR" sz="3600">
                <a:latin typeface="Comic Sans MS"/>
              </a:rPr>
              <a:t>Violence physique</a:t>
            </a:r>
            <a:r>
              <a:rPr lang="en-US" sz="3600">
                <a:latin typeface="Comic Sans MS"/>
              </a:rPr>
              <a:t> </a:t>
            </a:r>
            <a:r>
              <a:rPr lang="en-US" sz="3600" err="1">
                <a:latin typeface="Comic Sans MS"/>
              </a:rPr>
              <a:t>est</a:t>
            </a:r>
            <a:r>
              <a:rPr lang="en-US" sz="3600">
                <a:latin typeface="Comic Sans MS"/>
              </a:rPr>
              <a:t> </a:t>
            </a:r>
            <a:r>
              <a:rPr lang="en-US" sz="3600" err="1">
                <a:latin typeface="Comic Sans MS"/>
              </a:rPr>
              <a:t>une</a:t>
            </a:r>
            <a:r>
              <a:rPr lang="en-US" sz="3600">
                <a:latin typeface="Comic Sans MS"/>
              </a:rPr>
              <a:t> solution pour </a:t>
            </a:r>
            <a:r>
              <a:rPr lang="en-US" sz="3600" err="1">
                <a:latin typeface="Comic Sans MS"/>
              </a:rPr>
              <a:t>réglé</a:t>
            </a:r>
            <a:r>
              <a:rPr lang="en-US" sz="3600">
                <a:latin typeface="Comic Sans MS"/>
              </a:rPr>
              <a:t> ton </a:t>
            </a:r>
            <a:r>
              <a:rPr lang="en-US" sz="3600" err="1">
                <a:latin typeface="Comic Sans MS"/>
              </a:rPr>
              <a:t>conflit</a:t>
            </a:r>
            <a:endParaRPr lang="fr-FR" b="1"/>
          </a:p>
        </p:txBody>
      </p:sp>
      <p:pic>
        <p:nvPicPr>
          <p:cNvPr id="8" name="Image 7" descr="Faux Effet de texte et design de logos Mot">
            <a:extLst>
              <a:ext uri="{FF2B5EF4-FFF2-40B4-BE49-F238E27FC236}">
                <a16:creationId xmlns:a16="http://schemas.microsoft.com/office/drawing/2014/main" id="{76815190-07C8-03D2-0940-FF8CE289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000">
            <a:off x="1740199" y="698043"/>
            <a:ext cx="9097991" cy="54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gue 2">
            <a:extLst>
              <a:ext uri="{FF2B5EF4-FFF2-40B4-BE49-F238E27FC236}">
                <a16:creationId xmlns:a16="http://schemas.microsoft.com/office/drawing/2014/main" id="{966626FF-94AA-4206-38C7-D26529570838}"/>
              </a:ext>
            </a:extLst>
          </p:cNvPr>
          <p:cNvSpPr/>
          <p:nvPr/>
        </p:nvSpPr>
        <p:spPr>
          <a:xfrm>
            <a:off x="3398924" y="4107"/>
            <a:ext cx="5380653" cy="1695061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/>
              <a:t>Sites utiliser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E50E79-0F96-29C8-2040-80B98D4688CF}"/>
              </a:ext>
            </a:extLst>
          </p:cNvPr>
          <p:cNvSpPr txBox="1"/>
          <p:nvPr/>
        </p:nvSpPr>
        <p:spPr>
          <a:xfrm>
            <a:off x="3042249" y="2064589"/>
            <a:ext cx="60068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u="sng">
                <a:solidFill>
                  <a:schemeClr val="accent6"/>
                </a:solidFill>
                <a:latin typeface="DM Sans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https://canadianwomen.org/</a:t>
            </a:r>
            <a:endParaRPr lang="fr-FR" sz="3200">
              <a:solidFill>
                <a:schemeClr val="accent6"/>
              </a:solidFill>
              <a:latin typeface="DM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F870C0-7CBA-C01F-DDED-B728E681B990}"/>
              </a:ext>
            </a:extLst>
          </p:cNvPr>
          <p:cNvSpPr txBox="1"/>
          <p:nvPr/>
        </p:nvSpPr>
        <p:spPr>
          <a:xfrm>
            <a:off x="3717984" y="3142891"/>
            <a:ext cx="416655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solidFill>
                  <a:schemeClr val="accent6"/>
                </a:solidFill>
                <a:latin typeface="DM Sans"/>
              </a:rPr>
              <a:t> </a:t>
            </a:r>
            <a:r>
              <a:rPr lang="fr-FR" sz="3200" u="sng">
                <a:solidFill>
                  <a:schemeClr val="accent6"/>
                </a:solidFill>
                <a:latin typeface="DM Sans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https://sbmfc.ca/</a:t>
            </a:r>
            <a:endParaRPr lang="fr-FR" sz="3200">
              <a:solidFill>
                <a:schemeClr val="accent6"/>
              </a:solidFill>
              <a:latin typeface="DM San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40C6AC-2B47-0B23-BAFC-D693F42C83DE}"/>
              </a:ext>
            </a:extLst>
          </p:cNvPr>
          <p:cNvSpPr txBox="1"/>
          <p:nvPr/>
        </p:nvSpPr>
        <p:spPr>
          <a:xfrm>
            <a:off x="3401684" y="4336211"/>
            <a:ext cx="47847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u="sng">
                <a:solidFill>
                  <a:schemeClr val="accent6"/>
                </a:solidFill>
                <a:latin typeface="DM Sans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https://www.canada.ca/</a:t>
            </a:r>
            <a:r>
              <a:rPr lang="fr-FR" sz="3200">
                <a:solidFill>
                  <a:schemeClr val="accent6"/>
                </a:solidFill>
                <a:latin typeface="DM Sans"/>
              </a:rPr>
              <a:t> </a:t>
            </a:r>
            <a:endParaRPr lang="fr-FR" sz="3200">
              <a:solidFill>
                <a:schemeClr val="accent6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0D166-9BB2-B656-388E-2BEE138C8F92}"/>
              </a:ext>
            </a:extLst>
          </p:cNvPr>
          <p:cNvSpPr txBox="1"/>
          <p:nvPr/>
        </p:nvSpPr>
        <p:spPr>
          <a:xfrm>
            <a:off x="3056627" y="5213230"/>
            <a:ext cx="54892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u="sng">
                <a:solidFill>
                  <a:schemeClr val="accent6"/>
                </a:solidFill>
                <a:latin typeface="Aptos"/>
                <a:cs typeface="Segoe U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https://jeunessejecoute.ca/</a:t>
            </a:r>
            <a:r>
              <a:rPr lang="fr-FR" sz="3200">
                <a:latin typeface="Aptos"/>
              </a:rPr>
              <a:t>  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177010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E64F33-3AFD-4C29-A3FC-9E363660328D}"/>
              </a:ext>
            </a:extLst>
          </p:cNvPr>
          <p:cNvSpPr txBox="1"/>
          <p:nvPr/>
        </p:nvSpPr>
        <p:spPr>
          <a:xfrm>
            <a:off x="-5750" y="1906439"/>
            <a:ext cx="1220350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/>
              <a:t>Merci </a:t>
            </a:r>
            <a:r>
              <a:rPr lang="en-US" sz="9600" err="1"/>
              <a:t>d'avoir</a:t>
            </a:r>
            <a:r>
              <a:rPr lang="en-US" sz="9600"/>
              <a:t> </a:t>
            </a:r>
            <a:r>
              <a:rPr lang="en-US" sz="9600" err="1"/>
              <a:t>écouté</a:t>
            </a:r>
            <a:r>
              <a:rPr lang="en-US" sz="96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5671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F23910-3A34-512A-6051-DA32950E9652}"/>
              </a:ext>
            </a:extLst>
          </p:cNvPr>
          <p:cNvSpPr txBox="1"/>
          <p:nvPr/>
        </p:nvSpPr>
        <p:spPr>
          <a:xfrm>
            <a:off x="340656" y="-5281"/>
            <a:ext cx="1219992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>
                <a:latin typeface="Century Gothic"/>
                <a:ea typeface="Lato"/>
                <a:cs typeface="Lato"/>
              </a:rPr>
              <a:t>À quoi ressemblent des fréquentations sécuritaires et des relations saines ???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563C04-3DD7-4681-754F-13CB75EDBBA4}"/>
              </a:ext>
            </a:extLst>
          </p:cNvPr>
          <p:cNvSpPr txBox="1"/>
          <p:nvPr/>
        </p:nvSpPr>
        <p:spPr>
          <a:xfrm>
            <a:off x="-5750" y="5126966"/>
            <a:ext cx="6107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4000" b="1">
                <a:solidFill>
                  <a:srgbClr val="333333"/>
                </a:solidFill>
                <a:latin typeface="Noto Sans"/>
              </a:rPr>
              <a:t>le respect mutuel</a:t>
            </a:r>
            <a:endParaRPr lang="fr-FR" sz="4000">
              <a:solidFill>
                <a:srgbClr val="333333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BE700E-61F5-BC2D-4303-D7E6DB0EB4D3}"/>
              </a:ext>
            </a:extLst>
          </p:cNvPr>
          <p:cNvSpPr txBox="1"/>
          <p:nvPr/>
        </p:nvSpPr>
        <p:spPr>
          <a:xfrm>
            <a:off x="-5751" y="2366514"/>
            <a:ext cx="4597879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>
                <a:solidFill>
                  <a:srgbClr val="333333"/>
                </a:solidFill>
                <a:latin typeface="Noto Sans"/>
                <a:ea typeface="Noto Sans"/>
                <a:cs typeface="Noto Sans"/>
              </a:rPr>
              <a:t>la confiance</a:t>
            </a:r>
            <a:endParaRPr lang="en-US" sz="4000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D8FCC1-5891-FB22-7550-BB3804D24A5F}"/>
              </a:ext>
            </a:extLst>
          </p:cNvPr>
          <p:cNvSpPr txBox="1"/>
          <p:nvPr/>
        </p:nvSpPr>
        <p:spPr>
          <a:xfrm>
            <a:off x="-5751" y="3286664"/>
            <a:ext cx="87529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>
                <a:solidFill>
                  <a:srgbClr val="333333"/>
                </a:solidFill>
                <a:latin typeface="Noto Sans"/>
                <a:ea typeface="Noto Sans"/>
                <a:cs typeface="Noto Sans"/>
              </a:rPr>
              <a:t> communication ouverte</a:t>
            </a:r>
            <a:endParaRPr lang="en-US" sz="4000" err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9FD8BD-69FB-7F8E-D047-A8181AF27E1F}"/>
              </a:ext>
            </a:extLst>
          </p:cNvPr>
          <p:cNvSpPr txBox="1"/>
          <p:nvPr/>
        </p:nvSpPr>
        <p:spPr>
          <a:xfrm>
            <a:off x="-5750" y="1316966"/>
            <a:ext cx="89685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4000" b="1">
                <a:solidFill>
                  <a:srgbClr val="333333"/>
                </a:solidFill>
                <a:latin typeface="Noto Sans"/>
              </a:rPr>
              <a:t>le règlement des différends</a:t>
            </a:r>
            <a:r>
              <a:rPr lang="fr-FR" sz="4000">
                <a:solidFill>
                  <a:srgbClr val="333333"/>
                </a:solidFill>
                <a:latin typeface="Noto Sans"/>
              </a:rPr>
              <a:t>.</a:t>
            </a:r>
            <a:endParaRPr lang="fr-FR" sz="4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02F018-946C-7244-E282-AA5479C09D4F}"/>
              </a:ext>
            </a:extLst>
          </p:cNvPr>
          <p:cNvSpPr txBox="1"/>
          <p:nvPr/>
        </p:nvSpPr>
        <p:spPr>
          <a:xfrm>
            <a:off x="-5750" y="4178061"/>
            <a:ext cx="875293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>
                <a:solidFill>
                  <a:srgbClr val="333333"/>
                </a:solidFill>
                <a:latin typeface="Noto Sans"/>
                <a:ea typeface="Noto Sans"/>
                <a:cs typeface="Noto Sans"/>
              </a:rPr>
              <a:t>les efforts et les </a:t>
            </a:r>
            <a:r>
              <a:rPr lang="en-US" sz="4000" b="1" err="1">
                <a:solidFill>
                  <a:srgbClr val="333333"/>
                </a:solidFill>
                <a:latin typeface="Noto Sans"/>
                <a:ea typeface="Noto Sans"/>
                <a:cs typeface="Noto Sans"/>
              </a:rPr>
              <a:t>compromis</a:t>
            </a:r>
            <a:endParaRPr lang="en-US" sz="4000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FBC07B-B214-9F33-0C15-EA88F23FF2DD}"/>
              </a:ext>
            </a:extLst>
          </p:cNvPr>
          <p:cNvSpPr txBox="1"/>
          <p:nvPr/>
        </p:nvSpPr>
        <p:spPr>
          <a:xfrm>
            <a:off x="-5751" y="6090249"/>
            <a:ext cx="46841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4000" b="1">
                <a:solidFill>
                  <a:srgbClr val="333333"/>
                </a:solidFill>
                <a:latin typeface="Noto Sans"/>
              </a:rPr>
              <a:t>l’individualité</a:t>
            </a:r>
            <a:endParaRPr lang="fr-FR" sz="4000">
              <a:solidFill>
                <a:srgbClr val="333333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333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6 manières d'être pour vivre des relations saines – L'Art d'Aimer">
            <a:extLst>
              <a:ext uri="{FF2B5EF4-FFF2-40B4-BE49-F238E27FC236}">
                <a16:creationId xmlns:a16="http://schemas.microsoft.com/office/drawing/2014/main" id="{A7F36B96-5680-DEA7-84FB-23BB3645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69" y="-3514"/>
            <a:ext cx="6908160" cy="68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45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BEF03C2-E178-4360-9845-C30A60A89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6DF14-A531-4DD6-A165-8D495415B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 cap="sq">
            <a:solidFill>
              <a:srgbClr val="02438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exte, capture d’écran, Police, cercle&#10;&#10;Le contenu généré par l’IA peut être incorrect.">
            <a:extLst>
              <a:ext uri="{FF2B5EF4-FFF2-40B4-BE49-F238E27FC236}">
                <a16:creationId xmlns:a16="http://schemas.microsoft.com/office/drawing/2014/main" id="{C754DB37-72A6-39B4-0C99-291F8A12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42" r="1" b="701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D26DC1-46C2-3A79-3A1E-515B40C33DE7}"/>
              </a:ext>
            </a:extLst>
          </p:cNvPr>
          <p:cNvSpPr txBox="1"/>
          <p:nvPr/>
        </p:nvSpPr>
        <p:spPr>
          <a:xfrm>
            <a:off x="341586" y="1458309"/>
            <a:ext cx="689741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Blâme</a:t>
            </a:r>
            <a:endParaRPr lang="fr-FR"/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Contrôle</a:t>
            </a:r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Manipulation</a:t>
            </a:r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Humiliation</a:t>
            </a:r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Violence physique</a:t>
            </a:r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Pression</a:t>
            </a:r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Menaces</a:t>
            </a:r>
          </a:p>
          <a:p>
            <a:pPr marL="571500" indent="-571500">
              <a:buFont typeface="Arial"/>
              <a:buChar char="•"/>
            </a:pPr>
            <a:r>
              <a:rPr lang="fr-FR" sz="4000">
                <a:solidFill>
                  <a:schemeClr val="bg1"/>
                </a:solidFill>
                <a:latin typeface="Comic Sans MS"/>
              </a:rPr>
              <a:t>Imprévisibilité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F228E4-BB7D-C2F3-0363-60D209C96DA6}"/>
              </a:ext>
            </a:extLst>
          </p:cNvPr>
          <p:cNvSpPr txBox="1"/>
          <p:nvPr/>
        </p:nvSpPr>
        <p:spPr>
          <a:xfrm>
            <a:off x="433551" y="223344"/>
            <a:ext cx="997168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800">
                <a:solidFill>
                  <a:schemeClr val="bg1"/>
                </a:solidFill>
                <a:latin typeface="Bookman Old Style"/>
              </a:rPr>
              <a:t>Une relation malsaines.</a:t>
            </a:r>
          </a:p>
        </p:txBody>
      </p:sp>
    </p:spTree>
    <p:extLst>
      <p:ext uri="{BB962C8B-B14F-4D97-AF65-F5344CB8AC3E}">
        <p14:creationId xmlns:p14="http://schemas.microsoft.com/office/powerpoint/2010/main" val="28112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A1E44E-BE16-0F0B-09B6-EC59D70953DA}"/>
              </a:ext>
            </a:extLst>
          </p:cNvPr>
          <p:cNvSpPr txBox="1"/>
          <p:nvPr/>
        </p:nvSpPr>
        <p:spPr>
          <a:xfrm>
            <a:off x="1345722" y="-5751"/>
            <a:ext cx="901172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entury Gothic"/>
              </a:rPr>
              <a:t>Comment bien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Gérer</a:t>
            </a:r>
            <a:r>
              <a:rPr lang="en-US" sz="2800">
                <a:solidFill>
                  <a:srgbClr val="000000"/>
                </a:solidFill>
                <a:latin typeface="Century Gothic"/>
              </a:rPr>
              <a:t> les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conflits</a:t>
            </a:r>
            <a:r>
              <a:rPr lang="en-US" sz="2800">
                <a:solidFill>
                  <a:srgbClr val="000000"/>
                </a:solidFill>
                <a:latin typeface="Century Gothic"/>
              </a:rPr>
              <a:t> dans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une</a:t>
            </a:r>
            <a:r>
              <a:rPr lang="en-US" sz="2800">
                <a:solidFill>
                  <a:srgbClr val="000000"/>
                </a:solidFill>
                <a:latin typeface="Century Gothic"/>
              </a:rPr>
              <a:t> relation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BB311B-FB30-7E62-0DE1-A20F842F7A86}"/>
              </a:ext>
            </a:extLst>
          </p:cNvPr>
          <p:cNvSpPr txBox="1"/>
          <p:nvPr/>
        </p:nvSpPr>
        <p:spPr>
          <a:xfrm>
            <a:off x="181155" y="497456"/>
            <a:ext cx="12189124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Quelques trucs pour se disputer sans déraper </a:t>
            </a:r>
          </a:p>
          <a:p>
            <a:pPr marL="571500" indent="-571500">
              <a:buFont typeface="Arial"/>
              <a:buChar char="•"/>
            </a:pPr>
            <a:endParaRPr lang="fr-FR" sz="3200">
              <a:solidFill>
                <a:srgbClr val="000000"/>
              </a:solidFill>
              <a:latin typeface="Aptos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Détermine ce qui te contrarie</a:t>
            </a:r>
            <a:endParaRPr lang="fr-FR" sz="3200" i="1">
              <a:solidFill>
                <a:srgbClr val="0F4761"/>
              </a:solidFill>
              <a:latin typeface="Aptos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fr-FR" sz="3200" i="1">
              <a:solidFill>
                <a:srgbClr val="0F4761"/>
              </a:solidFill>
              <a:latin typeface="Aptos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Réfléchis avant d’agir</a:t>
            </a:r>
          </a:p>
          <a:p>
            <a:pPr marL="571500" indent="-571500">
              <a:buFont typeface="Arial"/>
              <a:buChar char="•"/>
            </a:pPr>
            <a:endParaRPr lang="fr-FR" sz="3200"/>
          </a:p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Essaie de rester calme</a:t>
            </a:r>
            <a:endParaRPr lang="fr-FR" sz="3200">
              <a:solidFill>
                <a:srgbClr val="FFFFFF"/>
              </a:solidFill>
              <a:latin typeface="Century Gothic" panose="020B0502020202020204"/>
              <a:cs typeface="Segoe UI"/>
            </a:endParaRPr>
          </a:p>
          <a:p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endParaRPr lang="fr-FR" sz="3200" i="1"/>
          </a:p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Explique tes sentiments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</a:p>
          <a:p>
            <a:endParaRPr lang="fr-FR" sz="3200">
              <a:solidFill>
                <a:srgbClr val="000000"/>
              </a:solidFill>
              <a:latin typeface="Aptos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Concentre-toi sur le problème principal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endParaRPr lang="fr-FR" sz="3200"/>
          </a:p>
          <a:p>
            <a:pPr marL="571500" indent="-571500">
              <a:buFont typeface="Arial"/>
              <a:buChar char="•"/>
            </a:pPr>
            <a:endParaRPr lang="fr-FR" sz="3200" i="1">
              <a:solidFill>
                <a:srgbClr val="000000"/>
              </a:solidFill>
              <a:latin typeface="Aptos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Fais des compromis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025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253D20-62BD-9023-F987-BC15DDEA874C}"/>
              </a:ext>
            </a:extLst>
          </p:cNvPr>
          <p:cNvSpPr txBox="1"/>
          <p:nvPr/>
        </p:nvSpPr>
        <p:spPr>
          <a:xfrm>
            <a:off x="-5750" y="856890"/>
            <a:ext cx="12217878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Parlez à tour de rôle 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en-US" sz="3200">
                <a:latin typeface="Aptos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rgbClr val="FFFFFF"/>
              </a:solidFill>
              <a:latin typeface="Aptos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Discutez d’un problème à la fois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en-US" sz="3200">
                <a:latin typeface="Aptos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rgbClr val="FFFFFF"/>
              </a:solidFill>
              <a:latin typeface="Aptos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Évite d’utiliser un langage insultant</a:t>
            </a:r>
          </a:p>
          <a:p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  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en-US" sz="3200">
                <a:latin typeface="Aptos"/>
                <a:cs typeface="Segoe UI"/>
              </a:rPr>
              <a:t>​</a:t>
            </a:r>
            <a:endParaRPr lang="en-US" sz="3200"/>
          </a:p>
          <a:p>
            <a:pPr marL="457200" indent="-4572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Essaie de faire preuve de respect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en-US" sz="3200">
                <a:latin typeface="Aptos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rgbClr val="FFFFFF"/>
              </a:solidFill>
              <a:latin typeface="Aptos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Évite de rester </a:t>
            </a:r>
            <a:r>
              <a:rPr lang="fr-FR" sz="3200" err="1">
                <a:solidFill>
                  <a:srgbClr val="000000"/>
                </a:solidFill>
                <a:latin typeface="Aptos"/>
                <a:cs typeface="Segoe UI"/>
              </a:rPr>
              <a:t>silencieux·se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en-US" sz="3200">
                <a:latin typeface="Aptos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endParaRPr lang="en-US" sz="3200">
              <a:latin typeface="Aptos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Aptos"/>
                <a:cs typeface="Segoe UI"/>
              </a:rPr>
              <a:t>Essaie de comprendre le point de vue de l’autre personne (particulièrement si vous n’arrivez pas à trouver de compromis)</a:t>
            </a:r>
            <a:r>
              <a:rPr lang="fr-FR" sz="3200" i="1">
                <a:solidFill>
                  <a:srgbClr val="000000"/>
                </a:solidFill>
                <a:latin typeface="Aptos"/>
                <a:cs typeface="Segoe UI"/>
              </a:rPr>
              <a:t> </a:t>
            </a:r>
            <a:r>
              <a:rPr lang="en-US" sz="3200">
                <a:latin typeface="Aptos"/>
                <a:cs typeface="Segoe UI"/>
              </a:rPr>
              <a:t>​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E745DD-3170-607F-A4E1-ED2BFADBD52D}"/>
              </a:ext>
            </a:extLst>
          </p:cNvPr>
          <p:cNvSpPr txBox="1"/>
          <p:nvPr/>
        </p:nvSpPr>
        <p:spPr>
          <a:xfrm>
            <a:off x="2093344" y="-5751"/>
            <a:ext cx="827848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Comment bien </a:t>
            </a:r>
            <a:r>
              <a:rPr lang="en-US" sz="2400" err="1">
                <a:solidFill>
                  <a:srgbClr val="000000"/>
                </a:solidFill>
              </a:rPr>
              <a:t>Gérer</a:t>
            </a:r>
            <a:r>
              <a:rPr lang="en-US" sz="2400">
                <a:solidFill>
                  <a:srgbClr val="000000"/>
                </a:solidFill>
              </a:rPr>
              <a:t> les </a:t>
            </a:r>
            <a:r>
              <a:rPr lang="en-US" sz="2400" err="1">
                <a:solidFill>
                  <a:srgbClr val="000000"/>
                </a:solidFill>
              </a:rPr>
              <a:t>conflits</a:t>
            </a:r>
            <a:r>
              <a:rPr lang="en-US" sz="2400">
                <a:solidFill>
                  <a:srgbClr val="000000"/>
                </a:solidFill>
              </a:rPr>
              <a:t> dans </a:t>
            </a:r>
            <a:r>
              <a:rPr lang="en-US" sz="2400" err="1">
                <a:solidFill>
                  <a:srgbClr val="000000"/>
                </a:solidFill>
              </a:rPr>
              <a:t>une</a:t>
            </a:r>
            <a:r>
              <a:rPr lang="en-US" sz="2400">
                <a:solidFill>
                  <a:srgbClr val="000000"/>
                </a:solidFill>
              </a:rPr>
              <a:t> relation </a:t>
            </a:r>
            <a:r>
              <a:rPr lang="fr-FR" sz="2400">
                <a:solidFill>
                  <a:srgbClr val="000000"/>
                </a:solidFill>
              </a:rPr>
              <a:t>​</a:t>
            </a:r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74A052-DDED-AFC2-2546-A4C0B1C316AB}"/>
              </a:ext>
            </a:extLst>
          </p:cNvPr>
          <p:cNvSpPr txBox="1"/>
          <p:nvPr/>
        </p:nvSpPr>
        <p:spPr>
          <a:xfrm>
            <a:off x="-8215" y="-2642"/>
            <a:ext cx="208618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/>
              <a:t>Suite...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5FA1C3-DB32-E819-DC7D-1E9DD8EA57A6}"/>
              </a:ext>
            </a:extLst>
          </p:cNvPr>
          <p:cNvSpPr txBox="1"/>
          <p:nvPr/>
        </p:nvSpPr>
        <p:spPr>
          <a:xfrm>
            <a:off x="4666891" y="856891"/>
            <a:ext cx="39077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Parle au « je » </a:t>
            </a:r>
            <a:endParaRPr lang="en-US" sz="3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7F376A-AD85-826F-20E5-3C3BE7E0482C}"/>
              </a:ext>
            </a:extLst>
          </p:cNvPr>
          <p:cNvSpPr txBox="1"/>
          <p:nvPr/>
        </p:nvSpPr>
        <p:spPr>
          <a:xfrm>
            <a:off x="6234023" y="1719532"/>
            <a:ext cx="67688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Fais respecter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tes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limites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 </a:t>
            </a:r>
            <a:endParaRPr lang="en-US" sz="36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9B729A-AFB7-6DBD-1D89-118809F02858}"/>
              </a:ext>
            </a:extLst>
          </p:cNvPr>
          <p:cNvSpPr txBox="1"/>
          <p:nvPr/>
        </p:nvSpPr>
        <p:spPr>
          <a:xfrm>
            <a:off x="6823495" y="2783458"/>
            <a:ext cx="5589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Identifie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 le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problème</a:t>
            </a:r>
            <a:endParaRPr lang="en-US" sz="3600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5C1F1-03D6-D663-B5A8-0D661D4ECEBD}"/>
              </a:ext>
            </a:extLst>
          </p:cNvPr>
          <p:cNvSpPr txBox="1"/>
          <p:nvPr/>
        </p:nvSpPr>
        <p:spPr>
          <a:xfrm>
            <a:off x="5385758" y="5126966"/>
            <a:ext cx="6826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Exprime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ce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 que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tu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ressens</a:t>
            </a:r>
            <a:endParaRPr lang="en-US" sz="3600" err="1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FFAB4A-55B5-159A-949A-64D5C427DE4E}"/>
              </a:ext>
            </a:extLst>
          </p:cNvPr>
          <p:cNvSpPr txBox="1"/>
          <p:nvPr/>
        </p:nvSpPr>
        <p:spPr>
          <a:xfrm>
            <a:off x="5975231" y="4178061"/>
            <a:ext cx="64381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Prends</a:t>
            </a:r>
            <a:r>
              <a:rPr lang="en-US" sz="3600" b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 un pas de </a:t>
            </a:r>
            <a:r>
              <a:rPr lang="en-US" sz="3600" b="1" err="1">
                <a:solidFill>
                  <a:srgbClr val="003067"/>
                </a:solidFill>
                <a:latin typeface="Noto Sans"/>
                <a:ea typeface="Noto Sans"/>
                <a:cs typeface="Noto Sans"/>
              </a:rPr>
              <a:t>recul</a:t>
            </a:r>
            <a:endParaRPr lang="en-US" sz="3600" err="1"/>
          </a:p>
        </p:txBody>
      </p:sp>
    </p:spTree>
    <p:extLst>
      <p:ext uri="{BB962C8B-B14F-4D97-AF65-F5344CB8AC3E}">
        <p14:creationId xmlns:p14="http://schemas.microsoft.com/office/powerpoint/2010/main" val="381551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D1CC097-2C44-54C9-5050-9787CFC3D1DE}"/>
              </a:ext>
            </a:extLst>
          </p:cNvPr>
          <p:cNvSpPr txBox="1"/>
          <p:nvPr/>
        </p:nvSpPr>
        <p:spPr>
          <a:xfrm>
            <a:off x="540589" y="914400"/>
            <a:ext cx="1198783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4000">
                <a:solidFill>
                  <a:schemeClr val="bg1"/>
                </a:solidFill>
                <a:latin typeface="Source Sans Pro"/>
                <a:ea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Info-Social 811</a:t>
            </a:r>
          </a:p>
          <a:p>
            <a:pPr>
              <a:buFont typeface=""/>
              <a:buChar char="•"/>
            </a:pPr>
            <a:endParaRPr lang="en-US" sz="4000">
              <a:solidFill>
                <a:schemeClr val="bg1"/>
              </a:solidFill>
              <a:latin typeface="Source Sans Pro"/>
              <a:ea typeface="Source Sans Pro"/>
            </a:endParaRPr>
          </a:p>
          <a:p>
            <a:pPr>
              <a:buFont typeface=""/>
              <a:buChar char="•"/>
            </a:pPr>
            <a:r>
              <a:rPr lang="en-US" sz="4000">
                <a:solidFill>
                  <a:schemeClr val="bg1"/>
                </a:solidFill>
                <a:latin typeface="Source Sans Pro"/>
                <a:ea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 de formation et d’aide communautaire à l’enfant et à la famille (IFACEF)</a:t>
            </a:r>
            <a:r>
              <a:rPr lang="en-US" sz="4000">
                <a:solidFill>
                  <a:schemeClr val="bg1"/>
                </a:solidFill>
                <a:latin typeface="Source Sans Pro"/>
                <a:ea typeface="Source Sans Pro"/>
              </a:rPr>
              <a:t> </a:t>
            </a:r>
          </a:p>
          <a:p>
            <a:pPr>
              <a:buFont typeface=""/>
              <a:buChar char="•"/>
            </a:pPr>
            <a:endParaRPr lang="en-US" sz="4000">
              <a:solidFill>
                <a:schemeClr val="bg1"/>
              </a:solidFill>
              <a:latin typeface="Source Sans Pro"/>
              <a:ea typeface="Source Sans Pro"/>
            </a:endParaRPr>
          </a:p>
          <a:p>
            <a:pPr>
              <a:buFont typeface=""/>
              <a:buChar char="•"/>
            </a:pPr>
            <a:r>
              <a:rPr lang="en-US" sz="4000">
                <a:solidFill>
                  <a:schemeClr val="bg1"/>
                </a:solidFill>
                <a:latin typeface="Source Sans Pro"/>
                <a:ea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Halte-Femmes Montréal-Nord</a:t>
            </a:r>
            <a:endParaRPr lang="en-US" sz="4000">
              <a:solidFill>
                <a:schemeClr val="bg1"/>
              </a:solidFill>
              <a:latin typeface="Source Sans Pro"/>
              <a:ea typeface="Source Sans Pro"/>
            </a:endParaRPr>
          </a:p>
          <a:p>
            <a:pPr>
              <a:buFont typeface=""/>
              <a:buChar char="•"/>
            </a:pPr>
            <a:endParaRPr lang="en-US" sz="4000">
              <a:solidFill>
                <a:schemeClr val="bg1"/>
              </a:solidFill>
              <a:latin typeface="Source Sans Pro"/>
              <a:ea typeface="Source Sans Pro"/>
            </a:endParaRPr>
          </a:p>
          <a:p>
            <a:pPr>
              <a:buFont typeface=""/>
              <a:buChar char="•"/>
            </a:pPr>
            <a:r>
              <a:rPr lang="en-US" sz="4000">
                <a:solidFill>
                  <a:schemeClr val="bg1"/>
                </a:solidFill>
                <a:latin typeface="Source Sans Pro"/>
                <a:ea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 Violence conjugale</a:t>
            </a:r>
            <a:r>
              <a:rPr lang="en-US" sz="4000">
                <a:solidFill>
                  <a:schemeClr val="bg1"/>
                </a:solidFill>
                <a:latin typeface="Source Sans Pro"/>
                <a:ea typeface="Source Sans Pro"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77B1FF-6BA5-9E34-3988-FC2222F7CA6D}"/>
              </a:ext>
            </a:extLst>
          </p:cNvPr>
          <p:cNvSpPr txBox="1"/>
          <p:nvPr/>
        </p:nvSpPr>
        <p:spPr>
          <a:xfrm>
            <a:off x="-105336" y="586"/>
            <a:ext cx="12400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/>
              <a:t>Sites a consulter en cas de conflit qui dérape ou autres</a:t>
            </a:r>
          </a:p>
        </p:txBody>
      </p:sp>
    </p:spTree>
    <p:extLst>
      <p:ext uri="{BB962C8B-B14F-4D97-AF65-F5344CB8AC3E}">
        <p14:creationId xmlns:p14="http://schemas.microsoft.com/office/powerpoint/2010/main" val="217021318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22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Slice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2025-02-12T14:12:18Z</dcterms:created>
  <dcterms:modified xsi:type="dcterms:W3CDTF">2025-05-22T15:20:08Z</dcterms:modified>
</cp:coreProperties>
</file>